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12801600" cy="9601200" type="A3"/>
  <p:notesSz cx="10020300" cy="1444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ED577D3-CC07-B209-0C67-83D572A46008}" name="James Bowles" initials="JB" userId="2e6385fc224d852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85A5A"/>
    <a:srgbClr val="84B082"/>
    <a:srgbClr val="DC136C"/>
    <a:srgbClr val="205322"/>
    <a:srgbClr val="8E3089"/>
    <a:srgbClr val="EC008C"/>
    <a:srgbClr val="78BE20"/>
    <a:srgbClr val="FAE100"/>
    <a:srgbClr val="005EB8"/>
    <a:srgbClr val="0091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1498"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25694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27081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240054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7998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1426812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3843607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84349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180207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333174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2684623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694F5507-3542-4B07-A330-FD386597A97A}" type="datetimeFigureOut">
              <a:rPr lang="en-GB" smtClean="0"/>
              <a:t>18/10/2024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BD98F6C-8790-49A2-8829-74F66F71058E}" type="slidenum">
              <a:rPr lang="en-GB" smtClean="0"/>
              <a:t>‹#›</a:t>
            </a:fld>
            <a:endParaRPr lang="en-GB" dirty="0"/>
          </a:p>
        </p:txBody>
      </p:sp>
    </p:spTree>
    <p:extLst>
      <p:ext uri="{BB962C8B-B14F-4D97-AF65-F5344CB8AC3E}">
        <p14:creationId xmlns:p14="http://schemas.microsoft.com/office/powerpoint/2010/main" val="98316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94F5507-3542-4B07-A330-FD386597A97A}" type="datetimeFigureOut">
              <a:rPr lang="en-GB" smtClean="0"/>
              <a:t>18/10/2024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BD98F6C-8790-49A2-8829-74F66F71058E}" type="slidenum">
              <a:rPr lang="en-GB" smtClean="0"/>
              <a:t>‹#›</a:t>
            </a:fld>
            <a:endParaRPr lang="en-GB" dirty="0"/>
          </a:p>
        </p:txBody>
      </p:sp>
    </p:spTree>
    <p:extLst>
      <p:ext uri="{BB962C8B-B14F-4D97-AF65-F5344CB8AC3E}">
        <p14:creationId xmlns:p14="http://schemas.microsoft.com/office/powerpoint/2010/main" val="797140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2F58C35-ABA0-9BB1-3A62-5CE83826EA56}"/>
              </a:ext>
            </a:extLst>
          </p:cNvPr>
          <p:cNvSpPr txBox="1"/>
          <p:nvPr/>
        </p:nvSpPr>
        <p:spPr>
          <a:xfrm>
            <a:off x="113138" y="334014"/>
            <a:ext cx="9447721" cy="430887"/>
          </a:xfrm>
          <a:prstGeom prst="rect">
            <a:avLst/>
          </a:prstGeom>
          <a:noFill/>
        </p:spPr>
        <p:txBody>
          <a:bodyPr wrap="square" rtlCol="0">
            <a:spAutoFit/>
          </a:bodyPr>
          <a:lstStyle/>
          <a:p>
            <a:r>
              <a:rPr lang="en-GB" sz="2200" b="1" u="sng">
                <a:solidFill>
                  <a:srgbClr val="205322"/>
                </a:solidFill>
                <a:latin typeface="Arial" panose="020B0604020202020204" pitchFamily="34" charset="0"/>
                <a:cs typeface="Arial" panose="020B0604020202020204" pitchFamily="34" charset="0"/>
              </a:rPr>
              <a:t>Overarching Theory </a:t>
            </a:r>
            <a:r>
              <a:rPr lang="en-GB" sz="2200" b="1" u="sng" dirty="0">
                <a:solidFill>
                  <a:srgbClr val="205322"/>
                </a:solidFill>
                <a:latin typeface="Arial" panose="020B0604020202020204" pitchFamily="34" charset="0"/>
                <a:cs typeface="Arial" panose="020B0604020202020204" pitchFamily="34" charset="0"/>
              </a:rPr>
              <a:t>of </a:t>
            </a:r>
            <a:r>
              <a:rPr lang="en-GB" sz="2200" b="1" u="sng">
                <a:solidFill>
                  <a:srgbClr val="205322"/>
                </a:solidFill>
                <a:latin typeface="Arial" panose="020B0604020202020204" pitchFamily="34" charset="0"/>
                <a:cs typeface="Arial" panose="020B0604020202020204" pitchFamily="34" charset="0"/>
              </a:rPr>
              <a:t>Change</a:t>
            </a:r>
            <a:r>
              <a:rPr lang="en-GB" sz="2200" b="1">
                <a:solidFill>
                  <a:srgbClr val="205322"/>
                </a:solidFill>
                <a:latin typeface="Arial" panose="020B0604020202020204" pitchFamily="34" charset="0"/>
                <a:cs typeface="Arial" panose="020B0604020202020204" pitchFamily="34" charset="0"/>
              </a:rPr>
              <a:t> – Mr Hastings and St Leonards</a:t>
            </a:r>
            <a:endParaRPr lang="en-GB" sz="2200" b="1" i="1" u="sng" dirty="0">
              <a:solidFill>
                <a:srgbClr val="205322"/>
              </a:solidFill>
              <a:latin typeface="Arial" panose="020B0604020202020204" pitchFamily="34" charset="0"/>
              <a:cs typeface="Arial" panose="020B0604020202020204" pitchFamily="34" charset="0"/>
            </a:endParaRPr>
          </a:p>
        </p:txBody>
      </p:sp>
      <p:sp>
        <p:nvSpPr>
          <p:cNvPr id="3" name="Rectangle: Rounded Corners 2">
            <a:extLst>
              <a:ext uri="{FF2B5EF4-FFF2-40B4-BE49-F238E27FC236}">
                <a16:creationId xmlns:a16="http://schemas.microsoft.com/office/drawing/2014/main" id="{B7214D08-3EF3-7386-DAC3-D416B2386F42}"/>
              </a:ext>
            </a:extLst>
          </p:cNvPr>
          <p:cNvSpPr/>
          <p:nvPr/>
        </p:nvSpPr>
        <p:spPr>
          <a:xfrm>
            <a:off x="113138" y="1071882"/>
            <a:ext cx="6107639" cy="218230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30"/>
              </a:spcAft>
            </a:pPr>
            <a:r>
              <a:rPr lang="en-GB" sz="1400" b="1">
                <a:solidFill>
                  <a:schemeClr val="tx1"/>
                </a:solidFill>
                <a:latin typeface="Arial" panose="020B0604020202020204" pitchFamily="34" charset="0"/>
                <a:cs typeface="Arial" panose="020B0604020202020204" pitchFamily="34" charset="0"/>
              </a:rPr>
              <a:t>Why are we doing this?</a:t>
            </a:r>
          </a:p>
          <a:p>
            <a:pPr>
              <a:spcAft>
                <a:spcPts val="630"/>
              </a:spcAft>
            </a:pPr>
            <a:r>
              <a:rPr lang="en-GB" sz="1400" i="1">
                <a:solidFill>
                  <a:schemeClr val="tx1"/>
                </a:solidFill>
                <a:latin typeface="Arial" panose="020B0604020202020204" pitchFamily="34" charset="0"/>
                <a:cs typeface="Arial" panose="020B0604020202020204" pitchFamily="34" charset="0"/>
              </a:rPr>
              <a:t>Mr </a:t>
            </a:r>
            <a:r>
              <a:rPr lang="en-GB" sz="1400" i="1" dirty="0">
                <a:solidFill>
                  <a:schemeClr val="tx1"/>
                </a:solidFill>
                <a:latin typeface="Arial" panose="020B0604020202020204" pitchFamily="34" charset="0"/>
                <a:cs typeface="Arial" panose="020B0604020202020204" pitchFamily="34" charset="0"/>
              </a:rPr>
              <a:t>Hastings and St </a:t>
            </a:r>
            <a:r>
              <a:rPr lang="en-GB" sz="1400" i="1">
                <a:solidFill>
                  <a:schemeClr val="tx1"/>
                </a:solidFill>
                <a:latin typeface="Arial" panose="020B0604020202020204" pitchFamily="34" charset="0"/>
                <a:cs typeface="Arial" panose="020B0604020202020204" pitchFamily="34" charset="0"/>
              </a:rPr>
              <a:t>Leonards (</a:t>
            </a:r>
            <a:r>
              <a:rPr lang="en-GB" sz="1400" i="1" dirty="0">
                <a:solidFill>
                  <a:schemeClr val="tx1"/>
                </a:solidFill>
                <a:latin typeface="Arial" panose="020B0604020202020204" pitchFamily="34" charset="0"/>
                <a:cs typeface="Arial" panose="020B0604020202020204" pitchFamily="34" charset="0"/>
              </a:rPr>
              <a:t>the ‘movement’) has been developed in response to life expectancy for men </a:t>
            </a:r>
            <a:r>
              <a:rPr lang="en-GB" sz="1400" i="1">
                <a:solidFill>
                  <a:schemeClr val="tx1"/>
                </a:solidFill>
                <a:latin typeface="Arial" panose="020B0604020202020204" pitchFamily="34" charset="0"/>
                <a:cs typeface="Arial" panose="020B0604020202020204" pitchFamily="34" charset="0"/>
              </a:rPr>
              <a:t>in Hastings and St Leonards being </a:t>
            </a:r>
            <a:r>
              <a:rPr lang="en-GB" sz="1400" i="1" dirty="0">
                <a:solidFill>
                  <a:schemeClr val="tx1"/>
                </a:solidFill>
                <a:latin typeface="Arial" panose="020B0604020202020204" pitchFamily="34" charset="0"/>
                <a:cs typeface="Arial" panose="020B0604020202020204" pitchFamily="34" charset="0"/>
              </a:rPr>
              <a:t>significantly lower than the national average. </a:t>
            </a:r>
          </a:p>
          <a:p>
            <a:r>
              <a:rPr lang="en-GB" sz="1400" i="1" dirty="0">
                <a:solidFill>
                  <a:schemeClr val="tx1"/>
                </a:solidFill>
                <a:latin typeface="Arial" panose="020B0604020202020204" pitchFamily="34" charset="0"/>
                <a:cs typeface="Arial" panose="020B0604020202020204" pitchFamily="34" charset="0"/>
              </a:rPr>
              <a:t>The long-term vision is that men living in Hastings and St Leonards are at the heart of decision making about their lives, are living happier, healthier, and longer lives, and thrive in strong, supportive, and well-connected communities, where they can fulfil their </a:t>
            </a:r>
            <a:r>
              <a:rPr lang="en-GB" sz="1400" i="1">
                <a:solidFill>
                  <a:schemeClr val="tx1"/>
                </a:solidFill>
                <a:latin typeface="Arial" panose="020B0604020202020204" pitchFamily="34" charset="0"/>
                <a:cs typeface="Arial" panose="020B0604020202020204" pitchFamily="34" charset="0"/>
              </a:rPr>
              <a:t>potential.</a:t>
            </a:r>
            <a:endParaRPr lang="en-GB" sz="1400" i="1" dirty="0">
              <a:solidFill>
                <a:schemeClr val="tx1"/>
              </a:solidFill>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99D2CD45-E1CE-B8B6-1BE0-DD779A2FBF2F}"/>
              </a:ext>
            </a:extLst>
          </p:cNvPr>
          <p:cNvSpPr/>
          <p:nvPr/>
        </p:nvSpPr>
        <p:spPr>
          <a:xfrm>
            <a:off x="113138" y="3369068"/>
            <a:ext cx="6107639" cy="6003034"/>
          </a:xfrm>
          <a:prstGeom prst="roundRect">
            <a:avLst>
              <a:gd name="adj" fmla="val 13824"/>
            </a:avLst>
          </a:prstGeom>
          <a:solidFill>
            <a:srgbClr val="DC1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30"/>
              </a:spcAft>
            </a:pPr>
            <a:r>
              <a:rPr lang="en-GB" sz="1400" b="1">
                <a:solidFill>
                  <a:schemeClr val="bg1"/>
                </a:solidFill>
                <a:latin typeface="Arial" panose="020B0604020202020204" pitchFamily="34" charset="0"/>
                <a:cs typeface="Arial" panose="020B0604020202020204" pitchFamily="34" charset="0"/>
              </a:rPr>
              <a:t>What are we doing? </a:t>
            </a:r>
            <a:r>
              <a:rPr lang="en-GB" sz="1400" b="1" i="1">
                <a:solidFill>
                  <a:schemeClr val="bg1"/>
                </a:solidFill>
                <a:latin typeface="Arial" panose="020B0604020202020204" pitchFamily="34" charset="0"/>
                <a:cs typeface="Arial" panose="020B0604020202020204" pitchFamily="34" charset="0"/>
              </a:rPr>
              <a:t>Over 3 years we will…</a:t>
            </a:r>
          </a:p>
          <a:p>
            <a:pPr marL="240030" indent="-240030">
              <a:buAutoNum type="arabicPeriod"/>
            </a:pPr>
            <a:r>
              <a:rPr lang="en-GB" sz="1400" b="1">
                <a:latin typeface="Arial" panose="020B0604020202020204" pitchFamily="34" charset="0"/>
                <a:cs typeface="Arial" panose="020B0604020202020204" pitchFamily="34" charset="0"/>
              </a:rPr>
              <a:t>Design an approach </a:t>
            </a:r>
            <a:r>
              <a:rPr lang="en-GB" sz="1400">
                <a:latin typeface="Arial" panose="020B0604020202020204" pitchFamily="34" charset="0"/>
                <a:cs typeface="Arial" panose="020B0604020202020204" pitchFamily="34" charset="0"/>
              </a:rPr>
              <a:t>that builds on existing evidence and learning, and the lived experience of local men:</a:t>
            </a:r>
          </a:p>
          <a:p>
            <a:pPr marL="660083" lvl="1" indent="-180023">
              <a:buFont typeface="Arial" panose="020B0604020202020204" pitchFamily="34" charset="0"/>
              <a:buChar char="•"/>
            </a:pPr>
            <a:r>
              <a:rPr lang="en-GB" sz="1400">
                <a:solidFill>
                  <a:schemeClr val="bg1"/>
                </a:solidFill>
                <a:latin typeface="Arial" panose="020B0604020202020204" pitchFamily="34" charset="0"/>
                <a:cs typeface="Arial" panose="020B0604020202020204" pitchFamily="34" charset="0"/>
              </a:rPr>
              <a:t>Community and system wide engagement</a:t>
            </a:r>
          </a:p>
          <a:p>
            <a:pPr marL="660083" lvl="1" indent="-180023">
              <a:buFont typeface="Arial" panose="020B0604020202020204" pitchFamily="34" charset="0"/>
              <a:buChar char="•"/>
            </a:pPr>
            <a:r>
              <a:rPr lang="en-GB" sz="1400">
                <a:solidFill>
                  <a:schemeClr val="bg1"/>
                </a:solidFill>
                <a:latin typeface="Arial" panose="020B0604020202020204" pitchFamily="34" charset="0"/>
                <a:cs typeface="Arial" panose="020B0604020202020204" pitchFamily="34" charset="0"/>
              </a:rPr>
              <a:t>Establishment of a project steering group</a:t>
            </a:r>
          </a:p>
          <a:p>
            <a:pPr marL="660083" lvl="1" indent="-180023">
              <a:spcAft>
                <a:spcPts val="630"/>
              </a:spcAft>
              <a:buFont typeface="Arial" panose="020B0604020202020204" pitchFamily="34" charset="0"/>
              <a:buChar char="•"/>
            </a:pPr>
            <a:r>
              <a:rPr lang="en-GB" sz="1400">
                <a:solidFill>
                  <a:schemeClr val="bg1"/>
                </a:solidFill>
                <a:latin typeface="Arial" panose="020B0604020202020204" pitchFamily="34" charset="0"/>
                <a:cs typeface="Arial" panose="020B0604020202020204" pitchFamily="34" charset="0"/>
              </a:rPr>
              <a:t>Establishment of the Hastings and St Leonards Men’s Health and Wellbeing Forum</a:t>
            </a:r>
            <a:endParaRPr lang="en-GB" sz="1400">
              <a:latin typeface="Arial" panose="020B0604020202020204" pitchFamily="34" charset="0"/>
              <a:cs typeface="Arial" panose="020B0604020202020204" pitchFamily="34" charset="0"/>
            </a:endParaRPr>
          </a:p>
          <a:p>
            <a:pPr marL="240030" indent="-240030">
              <a:buAutoNum type="arabicPeriod"/>
            </a:pPr>
            <a:r>
              <a:rPr lang="en-GB" sz="1400" b="1">
                <a:latin typeface="Arial" panose="020B0604020202020204" pitchFamily="34" charset="0"/>
                <a:cs typeface="Arial" panose="020B0604020202020204" pitchFamily="34" charset="0"/>
              </a:rPr>
              <a:t>Establish a men’s ‘movement’ </a:t>
            </a:r>
            <a:r>
              <a:rPr lang="en-GB" sz="1400">
                <a:latin typeface="Arial" panose="020B0604020202020204" pitchFamily="34" charset="0"/>
                <a:cs typeface="Arial" panose="020B0604020202020204" pitchFamily="34" charset="0"/>
              </a:rPr>
              <a:t>in Hastings &amp; St Leonards, based on the principles of Asset Based Community Development</a:t>
            </a:r>
          </a:p>
          <a:p>
            <a:pPr marL="720090" lvl="1" indent="-240030">
              <a:buFont typeface="Arial" panose="020B0604020202020204" pitchFamily="34" charset="0"/>
              <a:buChar char="•"/>
            </a:pPr>
            <a:r>
              <a:rPr lang="en-GB" sz="1400">
                <a:latin typeface="Arial" panose="020B0604020202020204" pitchFamily="34" charset="0"/>
                <a:cs typeface="Arial" panose="020B0604020202020204" pitchFamily="34" charset="0"/>
              </a:rPr>
              <a:t>A compelling narrative and recognisable brand and identity</a:t>
            </a:r>
          </a:p>
          <a:p>
            <a:pPr marL="720090" lvl="1" indent="-240030">
              <a:buFont typeface="Arial" panose="020B0604020202020204" pitchFamily="34" charset="0"/>
              <a:buChar char="•"/>
            </a:pPr>
            <a:r>
              <a:rPr lang="en-GB" sz="1400">
                <a:latin typeface="Arial" panose="020B0604020202020204" pitchFamily="34" charset="0"/>
                <a:cs typeface="Arial" panose="020B0604020202020204" pitchFamily="34" charset="0"/>
              </a:rPr>
              <a:t>Local men as champions of the movement</a:t>
            </a:r>
          </a:p>
          <a:p>
            <a:pPr marL="720090" lvl="1" indent="-240030">
              <a:spcAft>
                <a:spcPts val="630"/>
              </a:spcAft>
              <a:buFont typeface="Arial" panose="020B0604020202020204" pitchFamily="34" charset="0"/>
              <a:buChar char="•"/>
            </a:pPr>
            <a:r>
              <a:rPr lang="en-GB" sz="1400">
                <a:latin typeface="Arial" panose="020B0604020202020204" pitchFamily="34" charset="0"/>
                <a:cs typeface="Arial" panose="020B0604020202020204" pitchFamily="34" charset="0"/>
              </a:rPr>
              <a:t>Co-produced activities to promote new connections and conversations</a:t>
            </a:r>
          </a:p>
          <a:p>
            <a:pPr marL="240030" indent="-240030">
              <a:buFontTx/>
              <a:buAutoNum type="arabicPeriod"/>
            </a:pPr>
            <a:r>
              <a:rPr lang="en-GB" sz="1400" b="1">
                <a:latin typeface="Arial" panose="020B0604020202020204" pitchFamily="34" charset="0"/>
                <a:cs typeface="Arial" panose="020B0604020202020204" pitchFamily="34" charset="0"/>
              </a:rPr>
              <a:t>Create the conditions </a:t>
            </a:r>
            <a:r>
              <a:rPr lang="en-GB" sz="1400">
                <a:latin typeface="Arial" panose="020B0604020202020204" pitchFamily="34" charset="0"/>
                <a:cs typeface="Arial" panose="020B0604020202020204" pitchFamily="34" charset="0"/>
              </a:rPr>
              <a:t>for wider change</a:t>
            </a:r>
          </a:p>
          <a:p>
            <a:pPr marL="720090" lvl="1" indent="-240030">
              <a:buFont typeface="Arial" panose="020B0604020202020204" pitchFamily="34" charset="0"/>
              <a:buChar char="•"/>
            </a:pPr>
            <a:r>
              <a:rPr lang="en-GB" sz="1400">
                <a:latin typeface="Arial" panose="020B0604020202020204" pitchFamily="34" charset="0"/>
                <a:cs typeface="Arial" panose="020B0604020202020204" pitchFamily="34" charset="0"/>
              </a:rPr>
              <a:t>New connections and conversations with and between those across the system, including sharing learning and insights</a:t>
            </a:r>
          </a:p>
          <a:p>
            <a:pPr marL="720090" lvl="1" indent="-240030">
              <a:spcAft>
                <a:spcPts val="630"/>
              </a:spcAft>
              <a:buFont typeface="Arial" panose="020B0604020202020204" pitchFamily="34" charset="0"/>
              <a:buChar char="•"/>
            </a:pPr>
            <a:r>
              <a:rPr lang="en-GB" sz="1400">
                <a:latin typeface="Arial" panose="020B0604020202020204" pitchFamily="34" charset="0"/>
                <a:cs typeface="Arial" panose="020B0604020202020204" pitchFamily="34" charset="0"/>
              </a:rPr>
              <a:t>Learning how effective asset based community engagement and involvement can lead to positive change</a:t>
            </a:r>
          </a:p>
          <a:p>
            <a:pPr marL="240030" indent="-240030">
              <a:buAutoNum type="arabicPeriod"/>
            </a:pPr>
            <a:r>
              <a:rPr lang="en-GB" sz="1400" b="1">
                <a:latin typeface="Arial" panose="020B0604020202020204" pitchFamily="34" charset="0"/>
                <a:cs typeface="Arial" panose="020B0604020202020204" pitchFamily="34" charset="0"/>
              </a:rPr>
              <a:t>Build sustainable infrastructure </a:t>
            </a:r>
            <a:r>
              <a:rPr lang="en-GB" sz="1400">
                <a:latin typeface="Arial" panose="020B0604020202020204" pitchFamily="34" charset="0"/>
                <a:cs typeface="Arial" panose="020B0604020202020204" pitchFamily="34" charset="0"/>
              </a:rPr>
              <a:t>for improving men’s health in Hastings &amp; St Leonards</a:t>
            </a:r>
          </a:p>
          <a:p>
            <a:pPr marL="720090" lvl="1" indent="-240030">
              <a:buFont typeface="Arial" panose="020B0604020202020204" pitchFamily="34" charset="0"/>
              <a:buChar char="•"/>
            </a:pPr>
            <a:r>
              <a:rPr lang="en-GB" sz="1400">
                <a:latin typeface="Arial" panose="020B0604020202020204" pitchFamily="34" charset="0"/>
                <a:cs typeface="Arial" panose="020B0604020202020204" pitchFamily="34" charset="0"/>
              </a:rPr>
              <a:t>Explore potential longer term funding opportunities</a:t>
            </a:r>
          </a:p>
          <a:p>
            <a:pPr marL="720090" lvl="1" indent="-240030">
              <a:buFont typeface="Arial" panose="020B0604020202020204" pitchFamily="34" charset="0"/>
              <a:buChar char="•"/>
            </a:pPr>
            <a:r>
              <a:rPr lang="en-GB" sz="1400">
                <a:latin typeface="Arial" panose="020B0604020202020204" pitchFamily="34" charset="0"/>
                <a:cs typeface="Arial" panose="020B0604020202020204" pitchFamily="34" charset="0"/>
              </a:rPr>
              <a:t>Build the knowledge and skills necessary to continue the work of the movement beyond the current funding period</a:t>
            </a:r>
          </a:p>
          <a:p>
            <a:pPr marL="720090" lvl="1" indent="-240030">
              <a:buFont typeface="Arial" panose="020B0604020202020204" pitchFamily="34" charset="0"/>
              <a:buChar char="•"/>
            </a:pPr>
            <a:endParaRPr lang="en-GB" sz="1400">
              <a:latin typeface="Arial" panose="020B0604020202020204" pitchFamily="34" charset="0"/>
              <a:cs typeface="Arial" panose="020B0604020202020204" pitchFamily="34" charset="0"/>
            </a:endParaRPr>
          </a:p>
          <a:p>
            <a:endParaRPr lang="en-GB" sz="1400" b="1">
              <a:solidFill>
                <a:schemeClr val="bg1"/>
              </a:solidFill>
              <a:latin typeface="Arial" panose="020B0604020202020204" pitchFamily="34" charset="0"/>
              <a:cs typeface="Arial" panose="020B0604020202020204" pitchFamily="34" charset="0"/>
            </a:endParaRPr>
          </a:p>
          <a:p>
            <a:pPr marL="180023" indent="-180023">
              <a:buFont typeface="Arial" panose="020B0604020202020204" pitchFamily="34" charset="0"/>
              <a:buChar char="•"/>
            </a:pPr>
            <a:endParaRPr lang="en-GB" sz="1400" dirty="0">
              <a:solidFill>
                <a:schemeClr val="bg1"/>
              </a:solidFill>
              <a:latin typeface="Arial" panose="020B0604020202020204" pitchFamily="34" charset="0"/>
              <a:cs typeface="Arial" panose="020B0604020202020204" pitchFamily="34" charset="0"/>
            </a:endParaRPr>
          </a:p>
        </p:txBody>
      </p:sp>
      <p:sp>
        <p:nvSpPr>
          <p:cNvPr id="8" name="Arrow: Right 7">
            <a:extLst>
              <a:ext uri="{FF2B5EF4-FFF2-40B4-BE49-F238E27FC236}">
                <a16:creationId xmlns:a16="http://schemas.microsoft.com/office/drawing/2014/main" id="{05EDADC5-3B11-54A5-7C11-D5659957FCFD}"/>
              </a:ext>
            </a:extLst>
          </p:cNvPr>
          <p:cNvSpPr/>
          <p:nvPr/>
        </p:nvSpPr>
        <p:spPr>
          <a:xfrm rot="5400000">
            <a:off x="2921256" y="3147274"/>
            <a:ext cx="491400" cy="453600"/>
          </a:xfrm>
          <a:prstGeom prst="rightArrow">
            <a:avLst/>
          </a:prstGeom>
          <a:solidFill>
            <a:srgbClr val="2053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9" name="Rectangle: Rounded Corners 8">
            <a:extLst>
              <a:ext uri="{FF2B5EF4-FFF2-40B4-BE49-F238E27FC236}">
                <a16:creationId xmlns:a16="http://schemas.microsoft.com/office/drawing/2014/main" id="{7FF2A1B7-485B-99FE-4EFD-2A8B0D3C2F49}"/>
              </a:ext>
            </a:extLst>
          </p:cNvPr>
          <p:cNvSpPr/>
          <p:nvPr/>
        </p:nvSpPr>
        <p:spPr>
          <a:xfrm>
            <a:off x="6580826" y="3369069"/>
            <a:ext cx="6107637" cy="6003034"/>
          </a:xfrm>
          <a:prstGeom prst="roundRect">
            <a:avLst>
              <a:gd name="adj" fmla="val 13387"/>
            </a:avLst>
          </a:prstGeom>
          <a:solidFill>
            <a:srgbClr val="84B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30"/>
              </a:spcAft>
            </a:pPr>
            <a:r>
              <a:rPr lang="en-GB" sz="1400" b="1">
                <a:solidFill>
                  <a:schemeClr val="tx1"/>
                </a:solidFill>
                <a:latin typeface="Arial" panose="020B0604020202020204" pitchFamily="34" charset="0"/>
                <a:cs typeface="Arial" panose="020B0604020202020204" pitchFamily="34" charset="0"/>
              </a:rPr>
              <a:t> What difference will it make?</a:t>
            </a:r>
          </a:p>
          <a:p>
            <a:pPr>
              <a:spcAft>
                <a:spcPts val="630"/>
              </a:spcAft>
            </a:pPr>
            <a:r>
              <a:rPr lang="en-GB" sz="1300" b="1" i="1">
                <a:solidFill>
                  <a:schemeClr val="tx1"/>
                </a:solidFill>
                <a:latin typeface="Arial" panose="020B0604020202020204" pitchFamily="34" charset="0"/>
                <a:cs typeface="Arial" panose="020B0604020202020204" pitchFamily="34" charset="0"/>
              </a:rPr>
              <a:t>The men involved in establishing and promoting the movement…</a:t>
            </a:r>
            <a:endParaRPr lang="en-GB" sz="1300" b="1">
              <a:solidFill>
                <a:schemeClr val="tx1"/>
              </a:solidFill>
              <a:latin typeface="Arial" panose="020B0604020202020204" pitchFamily="34" charset="0"/>
              <a:cs typeface="Arial" panose="020B0604020202020204" pitchFamily="34" charset="0"/>
            </a:endParaRP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Are able to use their (lived) experience, knowledge, skills and interests to support the work of the movement</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Experience improved mental health and wellbeing</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Build their confidence to tackle their own challenges and / or to support others</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Have opportunities to influence services and groups in relation to supporting men’s health and wellbeing</a:t>
            </a:r>
          </a:p>
          <a:p>
            <a:endParaRPr lang="en-GB" sz="1400">
              <a:solidFill>
                <a:schemeClr val="tx1"/>
              </a:solidFill>
              <a:latin typeface="Arial" panose="020B0604020202020204" pitchFamily="34" charset="0"/>
              <a:cs typeface="Arial" panose="020B0604020202020204" pitchFamily="34" charset="0"/>
            </a:endParaRPr>
          </a:p>
          <a:p>
            <a:pPr>
              <a:spcAft>
                <a:spcPts val="630"/>
              </a:spcAft>
            </a:pPr>
            <a:r>
              <a:rPr lang="en-GB" sz="1400" b="1" i="1">
                <a:solidFill>
                  <a:schemeClr val="tx1"/>
                </a:solidFill>
                <a:latin typeface="Arial" panose="020B0604020202020204" pitchFamily="34" charset="0"/>
                <a:cs typeface="Arial" panose="020B0604020202020204" pitchFamily="34" charset="0"/>
              </a:rPr>
              <a:t>Other men in Hastings and St Leonards…</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Start to recognise the importance of the movement and what it is trying to achieve</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Feel motivated to engage with and contribute to the movement</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Are more likely to get involved in decision making about their lives</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Begin to have opportunities to influence services and groups in relation to supporting men’s health and wellbeing</a:t>
            </a:r>
          </a:p>
          <a:p>
            <a:endParaRPr lang="en-GB" sz="1400">
              <a:solidFill>
                <a:schemeClr val="tx1"/>
              </a:solidFill>
              <a:latin typeface="Arial" panose="020B0604020202020204" pitchFamily="34" charset="0"/>
              <a:cs typeface="Arial" panose="020B0604020202020204" pitchFamily="34" charset="0"/>
            </a:endParaRPr>
          </a:p>
          <a:p>
            <a:pPr>
              <a:spcAft>
                <a:spcPts val="630"/>
              </a:spcAft>
            </a:pPr>
            <a:r>
              <a:rPr lang="en-GB" sz="1400" b="1" i="1">
                <a:solidFill>
                  <a:schemeClr val="tx1"/>
                </a:solidFill>
                <a:latin typeface="Arial" panose="020B0604020202020204" pitchFamily="34" charset="0"/>
                <a:cs typeface="Arial" panose="020B0604020202020204" pitchFamily="34" charset="0"/>
              </a:rPr>
              <a:t>Groups and services supporting men’s health and wellbeing…</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Feel better equipped to change how they engage with and support men in the local area and are better able to codesign / coproduce support so that it reflects the needs of local men</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Identify new partnerships and collaboration opportunities</a:t>
            </a:r>
          </a:p>
          <a:p>
            <a:pPr marL="180023" indent="-180023">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Recognise the value of Asset Based Community Development approaches</a:t>
            </a:r>
            <a:endParaRPr lang="en-GB" sz="1400" dirty="0">
              <a:solidFill>
                <a:schemeClr val="tx1"/>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40ABCAA4-633F-E514-4466-D53F55578465}"/>
              </a:ext>
            </a:extLst>
          </p:cNvPr>
          <p:cNvSpPr/>
          <p:nvPr/>
        </p:nvSpPr>
        <p:spPr>
          <a:xfrm>
            <a:off x="6580825" y="1050789"/>
            <a:ext cx="6107637" cy="2203399"/>
          </a:xfrm>
          <a:prstGeom prst="roundRect">
            <a:avLst/>
          </a:prstGeom>
          <a:solidFill>
            <a:srgbClr val="88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30"/>
              </a:spcAft>
            </a:pPr>
            <a:r>
              <a:rPr lang="en-GB" sz="1400" b="1">
                <a:solidFill>
                  <a:schemeClr val="bg1"/>
                </a:solidFill>
                <a:latin typeface="Arial" panose="020B0604020202020204" pitchFamily="34" charset="0"/>
                <a:cs typeface="Arial" panose="020B0604020202020204" pitchFamily="34" charset="0"/>
              </a:rPr>
              <a:t>What could influence how successful this is?</a:t>
            </a:r>
          </a:p>
          <a:p>
            <a:pPr marL="180023" indent="-180023">
              <a:buFont typeface="Arial" panose="020B0604020202020204" pitchFamily="34" charset="0"/>
              <a:buChar char="•"/>
            </a:pPr>
            <a:r>
              <a:rPr lang="en-GB" sz="1400">
                <a:solidFill>
                  <a:schemeClr val="bg1"/>
                </a:solidFill>
                <a:latin typeface="Arial" panose="020B0604020202020204" pitchFamily="34" charset="0"/>
                <a:cs typeface="Arial" panose="020B0604020202020204" pitchFamily="34" charset="0"/>
              </a:rPr>
              <a:t>The capacity and diversity of local men who engage in the movement</a:t>
            </a:r>
          </a:p>
          <a:p>
            <a:pPr marL="180023" indent="-180023">
              <a:buFont typeface="Arial" panose="020B0604020202020204" pitchFamily="34" charset="0"/>
              <a:buChar char="•"/>
            </a:pPr>
            <a:r>
              <a:rPr lang="en-GB" sz="1400">
                <a:solidFill>
                  <a:schemeClr val="bg1"/>
                </a:solidFill>
                <a:latin typeface="Arial" panose="020B0604020202020204" pitchFamily="34" charset="0"/>
                <a:cs typeface="Arial" panose="020B0604020202020204" pitchFamily="34" charset="0"/>
              </a:rPr>
              <a:t>The knowledge and resources available to coproduce activities that are attractive for local men to engage with</a:t>
            </a:r>
          </a:p>
          <a:p>
            <a:pPr marL="180023" indent="-180023">
              <a:buFont typeface="Arial" panose="020B0604020202020204" pitchFamily="34" charset="0"/>
              <a:buChar char="•"/>
            </a:pPr>
            <a:r>
              <a:rPr lang="en-GB" sz="1400">
                <a:solidFill>
                  <a:schemeClr val="bg1"/>
                </a:solidFill>
                <a:latin typeface="Arial" panose="020B0604020202020204" pitchFamily="34" charset="0"/>
                <a:cs typeface="Arial" panose="020B0604020202020204" pitchFamily="34" charset="0"/>
              </a:rPr>
              <a:t>The extent to which wider system stakeholders are able and willing to engage in the project</a:t>
            </a:r>
          </a:p>
          <a:p>
            <a:pPr marL="180023" indent="-180023">
              <a:buFont typeface="Arial" panose="020B0604020202020204" pitchFamily="34" charset="0"/>
              <a:buChar char="•"/>
            </a:pPr>
            <a:r>
              <a:rPr lang="en-GB" sz="1400">
                <a:solidFill>
                  <a:schemeClr val="bg1"/>
                </a:solidFill>
                <a:latin typeface="Arial" panose="020B0604020202020204" pitchFamily="34" charset="0"/>
                <a:cs typeface="Arial" panose="020B0604020202020204" pitchFamily="34" charset="0"/>
              </a:rPr>
              <a:t>The complexity of factors that influence men’s health in the local area and the complexity of the wider support system</a:t>
            </a:r>
            <a:endParaRPr lang="en-GB" sz="1400" dirty="0">
              <a:solidFill>
                <a:schemeClr val="bg1"/>
              </a:solidFill>
              <a:latin typeface="Arial" panose="020B0604020202020204" pitchFamily="34" charset="0"/>
              <a:cs typeface="Arial" panose="020B0604020202020204" pitchFamily="34" charset="0"/>
            </a:endParaRPr>
          </a:p>
        </p:txBody>
      </p:sp>
      <p:sp>
        <p:nvSpPr>
          <p:cNvPr id="15" name="Arrow: Right 14">
            <a:extLst>
              <a:ext uri="{FF2B5EF4-FFF2-40B4-BE49-F238E27FC236}">
                <a16:creationId xmlns:a16="http://schemas.microsoft.com/office/drawing/2014/main" id="{DBEA9B97-6C79-AD99-1C6B-CB711E212C7B}"/>
              </a:ext>
            </a:extLst>
          </p:cNvPr>
          <p:cNvSpPr/>
          <p:nvPr/>
        </p:nvSpPr>
        <p:spPr>
          <a:xfrm>
            <a:off x="6098400" y="6120213"/>
            <a:ext cx="604800" cy="453600"/>
          </a:xfrm>
          <a:prstGeom prst="rightArrow">
            <a:avLst/>
          </a:prstGeom>
          <a:solidFill>
            <a:srgbClr val="2053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7" name="Arrow: Right 16">
            <a:extLst>
              <a:ext uri="{FF2B5EF4-FFF2-40B4-BE49-F238E27FC236}">
                <a16:creationId xmlns:a16="http://schemas.microsoft.com/office/drawing/2014/main" id="{70EC49DB-B1D9-CF06-3659-81FEAF935B20}"/>
              </a:ext>
            </a:extLst>
          </p:cNvPr>
          <p:cNvSpPr/>
          <p:nvPr/>
        </p:nvSpPr>
        <p:spPr>
          <a:xfrm rot="16200000">
            <a:off x="9388946" y="3147274"/>
            <a:ext cx="491400" cy="453600"/>
          </a:xfrm>
          <a:prstGeom prst="rightArrow">
            <a:avLst/>
          </a:prstGeom>
          <a:solidFill>
            <a:srgbClr val="2053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pic>
        <p:nvPicPr>
          <p:cNvPr id="25" name="Picture 24" descr="A green and white logo&#10;&#10;Description automatically generated">
            <a:extLst>
              <a:ext uri="{FF2B5EF4-FFF2-40B4-BE49-F238E27FC236}">
                <a16:creationId xmlns:a16="http://schemas.microsoft.com/office/drawing/2014/main" id="{2B49F0F1-F91F-8C68-312E-E0F2B2D2DD60}"/>
              </a:ext>
            </a:extLst>
          </p:cNvPr>
          <p:cNvPicPr>
            <a:picLocks noChangeAspect="1"/>
          </p:cNvPicPr>
          <p:nvPr/>
        </p:nvPicPr>
        <p:blipFill>
          <a:blip r:embed="rId2" cstate="print">
            <a:alphaModFix amt="90000"/>
            <a:extLst>
              <a:ext uri="{28A0092B-C50C-407E-A947-70E740481C1C}">
                <a14:useLocalDpi xmlns:a14="http://schemas.microsoft.com/office/drawing/2010/main" val="0"/>
              </a:ext>
            </a:extLst>
          </a:blip>
          <a:srcRect/>
          <a:stretch>
            <a:fillRect/>
          </a:stretch>
        </p:blipFill>
        <p:spPr bwMode="auto">
          <a:xfrm>
            <a:off x="11840356" y="94627"/>
            <a:ext cx="848106" cy="848106"/>
          </a:xfrm>
          <a:prstGeom prst="rect">
            <a:avLst/>
          </a:prstGeom>
          <a:noFill/>
        </p:spPr>
      </p:pic>
      <p:pic>
        <p:nvPicPr>
          <p:cNvPr id="36" name="Picture 35" descr="A close up of a logo&#10;&#10;Description automatically generated">
            <a:extLst>
              <a:ext uri="{FF2B5EF4-FFF2-40B4-BE49-F238E27FC236}">
                <a16:creationId xmlns:a16="http://schemas.microsoft.com/office/drawing/2014/main" id="{4CA8308D-407E-AE92-0E28-B703E22E63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5131" y="244016"/>
            <a:ext cx="2138082" cy="610881"/>
          </a:xfrm>
          <a:prstGeom prst="rect">
            <a:avLst/>
          </a:prstGeom>
        </p:spPr>
      </p:pic>
    </p:spTree>
    <p:extLst>
      <p:ext uri="{BB962C8B-B14F-4D97-AF65-F5344CB8AC3E}">
        <p14:creationId xmlns:p14="http://schemas.microsoft.com/office/powerpoint/2010/main" val="1886125379"/>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F9C2440EABE542880A58F9D9DC25E3" ma:contentTypeVersion="15" ma:contentTypeDescription="Create a new document." ma:contentTypeScope="" ma:versionID="777066a68cc16248873c47a1f4d240f1">
  <xsd:schema xmlns:xsd="http://www.w3.org/2001/XMLSchema" xmlns:xs="http://www.w3.org/2001/XMLSchema" xmlns:p="http://schemas.microsoft.com/office/2006/metadata/properties" xmlns:ns2="4d5baa98-4638-4194-a16b-06ee816ae2b3" xmlns:ns3="b4e48d75-01ae-45d4-92c6-91ca71fab34b" targetNamespace="http://schemas.microsoft.com/office/2006/metadata/properties" ma:root="true" ma:fieldsID="089601b301c61f96217acec9e318065f" ns2:_="" ns3:_="">
    <xsd:import namespace="4d5baa98-4638-4194-a16b-06ee816ae2b3"/>
    <xsd:import namespace="b4e48d75-01ae-45d4-92c6-91ca71fab34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5baa98-4638-4194-a16b-06ee816ae2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dedfe423-61a1-41f4-b66f-01bc67a6cc6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e48d75-01ae-45d4-92c6-91ca71fab34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6467e12-1dce-4dc1-aa0e-5fbdde894330}" ma:internalName="TaxCatchAll" ma:showField="CatchAllData" ma:web="b4e48d75-01ae-45d4-92c6-91ca71fab34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B49055-669E-456A-BB21-58FF7F3C5163}"/>
</file>

<file path=customXml/itemProps2.xml><?xml version="1.0" encoding="utf-8"?>
<ds:datastoreItem xmlns:ds="http://schemas.openxmlformats.org/officeDocument/2006/customXml" ds:itemID="{125D804A-F142-45C8-B459-4C9CD69E5389}"/>
</file>

<file path=docProps/app.xml><?xml version="1.0" encoding="utf-8"?>
<Properties xmlns="http://schemas.openxmlformats.org/officeDocument/2006/extended-properties" xmlns:vt="http://schemas.openxmlformats.org/officeDocument/2006/docPropsVTypes">
  <Template>Office 2013 - 2022 Theme</Template>
  <TotalTime>24082</TotalTime>
  <Words>537</Words>
  <Application>Microsoft Office PowerPoint</Application>
  <PresentationFormat>A3 Paper (297x420 mm)</PresentationFormat>
  <Paragraphs>42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2013 - 2022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Newman</dc:creator>
  <cp:lastModifiedBy>John Newman</cp:lastModifiedBy>
  <cp:revision>207</cp:revision>
  <cp:lastPrinted>2024-10-21T10:39:12Z</cp:lastPrinted>
  <dcterms:created xsi:type="dcterms:W3CDTF">2018-04-09T10:51:07Z</dcterms:created>
  <dcterms:modified xsi:type="dcterms:W3CDTF">2024-10-22T07:35:09Z</dcterms:modified>
</cp:coreProperties>
</file>